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11"/>
  </p:notesMasterIdLst>
  <p:sldIdLst>
    <p:sldId id="256" r:id="rId2"/>
    <p:sldId id="260" r:id="rId3"/>
    <p:sldId id="261" r:id="rId4"/>
    <p:sldId id="257" r:id="rId5"/>
    <p:sldId id="262" r:id="rId6"/>
    <p:sldId id="263" r:id="rId7"/>
    <p:sldId id="264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ABA494-CB12-4644-8F70-293DC0F4F9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6035AAD-AA02-491D-A13F-43890D2672A0}">
      <dgm:prSet/>
      <dgm:spPr/>
      <dgm:t>
        <a:bodyPr/>
        <a:lstStyle/>
        <a:p>
          <a:r>
            <a:rPr lang="en-US"/>
            <a:t>Our extensive employee database has allowed us to build an accurate predictive model for employee attrition</a:t>
          </a:r>
        </a:p>
      </dgm:t>
    </dgm:pt>
    <dgm:pt modelId="{AEE2379E-C1E0-4C22-9A8A-CB8AC82F140A}" type="parTrans" cxnId="{597D4168-4718-47FC-B304-BE7C3652FE9E}">
      <dgm:prSet/>
      <dgm:spPr/>
      <dgm:t>
        <a:bodyPr/>
        <a:lstStyle/>
        <a:p>
          <a:endParaRPr lang="en-US"/>
        </a:p>
      </dgm:t>
    </dgm:pt>
    <dgm:pt modelId="{618528DB-2D49-4ABB-AA50-8C707C0C3B88}" type="sibTrans" cxnId="{597D4168-4718-47FC-B304-BE7C3652FE9E}">
      <dgm:prSet/>
      <dgm:spPr/>
      <dgm:t>
        <a:bodyPr/>
        <a:lstStyle/>
        <a:p>
          <a:endParaRPr lang="en-US"/>
        </a:p>
      </dgm:t>
    </dgm:pt>
    <dgm:pt modelId="{6E896057-A467-4E4B-A5BD-ABA1E1ECEFD4}">
      <dgm:prSet/>
      <dgm:spPr/>
      <dgm:t>
        <a:bodyPr/>
        <a:lstStyle/>
        <a:p>
          <a:r>
            <a:rPr lang="en-US"/>
            <a:t>88.5% accuracy in predicting employee attrition</a:t>
          </a:r>
        </a:p>
      </dgm:t>
    </dgm:pt>
    <dgm:pt modelId="{68366911-948D-4C48-BD6D-1D994EAA47FC}" type="parTrans" cxnId="{09C65717-7CCC-4787-ACEC-B61CC2C1A365}">
      <dgm:prSet/>
      <dgm:spPr/>
      <dgm:t>
        <a:bodyPr/>
        <a:lstStyle/>
        <a:p>
          <a:endParaRPr lang="en-US"/>
        </a:p>
      </dgm:t>
    </dgm:pt>
    <dgm:pt modelId="{B54AA99B-261A-4811-80D3-75A5FB536CEC}" type="sibTrans" cxnId="{09C65717-7CCC-4787-ACEC-B61CC2C1A365}">
      <dgm:prSet/>
      <dgm:spPr/>
      <dgm:t>
        <a:bodyPr/>
        <a:lstStyle/>
        <a:p>
          <a:endParaRPr lang="en-US"/>
        </a:p>
      </dgm:t>
    </dgm:pt>
    <dgm:pt modelId="{3F151018-3CFE-458A-8E27-2935430FD8F6}" type="pres">
      <dgm:prSet presAssocID="{33ABA494-CB12-4644-8F70-293DC0F4F970}" presName="root" presStyleCnt="0">
        <dgm:presLayoutVars>
          <dgm:dir/>
          <dgm:resizeHandles val="exact"/>
        </dgm:presLayoutVars>
      </dgm:prSet>
      <dgm:spPr/>
    </dgm:pt>
    <dgm:pt modelId="{50D49BCB-D3AB-443E-96D4-392AEF10B85E}" type="pres">
      <dgm:prSet presAssocID="{66035AAD-AA02-491D-A13F-43890D2672A0}" presName="compNode" presStyleCnt="0"/>
      <dgm:spPr/>
    </dgm:pt>
    <dgm:pt modelId="{C9079EC8-CEF2-4D36-BFC4-0DB69D66083A}" type="pres">
      <dgm:prSet presAssocID="{66035AAD-AA02-491D-A13F-43890D2672A0}" presName="bgRect" presStyleLbl="bgShp" presStyleIdx="0" presStyleCnt="2"/>
      <dgm:spPr/>
    </dgm:pt>
    <dgm:pt modelId="{DFA220B0-63BA-4DD6-B540-4B70C23CD75E}" type="pres">
      <dgm:prSet presAssocID="{66035AAD-AA02-491D-A13F-43890D2672A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D2A91BF9-09F8-4C8E-81CF-BE6849635453}" type="pres">
      <dgm:prSet presAssocID="{66035AAD-AA02-491D-A13F-43890D2672A0}" presName="spaceRect" presStyleCnt="0"/>
      <dgm:spPr/>
    </dgm:pt>
    <dgm:pt modelId="{4C8670E7-982E-4E39-8ADF-B5042FF08BC2}" type="pres">
      <dgm:prSet presAssocID="{66035AAD-AA02-491D-A13F-43890D2672A0}" presName="parTx" presStyleLbl="revTx" presStyleIdx="0" presStyleCnt="2">
        <dgm:presLayoutVars>
          <dgm:chMax val="0"/>
          <dgm:chPref val="0"/>
        </dgm:presLayoutVars>
      </dgm:prSet>
      <dgm:spPr/>
    </dgm:pt>
    <dgm:pt modelId="{FCF78980-A131-422A-A782-0FD18B02C0CB}" type="pres">
      <dgm:prSet presAssocID="{618528DB-2D49-4ABB-AA50-8C707C0C3B88}" presName="sibTrans" presStyleCnt="0"/>
      <dgm:spPr/>
    </dgm:pt>
    <dgm:pt modelId="{11B4CBE4-3AC1-4B8F-98E9-D2E060FECE9A}" type="pres">
      <dgm:prSet presAssocID="{6E896057-A467-4E4B-A5BD-ABA1E1ECEFD4}" presName="compNode" presStyleCnt="0"/>
      <dgm:spPr/>
    </dgm:pt>
    <dgm:pt modelId="{37B3B510-5987-44E6-A595-52806D747D82}" type="pres">
      <dgm:prSet presAssocID="{6E896057-A467-4E4B-A5BD-ABA1E1ECEFD4}" presName="bgRect" presStyleLbl="bgShp" presStyleIdx="1" presStyleCnt="2"/>
      <dgm:spPr/>
    </dgm:pt>
    <dgm:pt modelId="{A95BEFC4-B10D-4DAD-94EF-86C2A0AE3349}" type="pres">
      <dgm:prSet presAssocID="{6E896057-A467-4E4B-A5BD-ABA1E1ECEFD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99DC6F0-7F44-41BA-8C75-AE60DB60ED21}" type="pres">
      <dgm:prSet presAssocID="{6E896057-A467-4E4B-A5BD-ABA1E1ECEFD4}" presName="spaceRect" presStyleCnt="0"/>
      <dgm:spPr/>
    </dgm:pt>
    <dgm:pt modelId="{0F2DEE2F-35EB-4B58-AD01-C9C158FD9363}" type="pres">
      <dgm:prSet presAssocID="{6E896057-A467-4E4B-A5BD-ABA1E1ECEFD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9C65717-7CCC-4787-ACEC-B61CC2C1A365}" srcId="{33ABA494-CB12-4644-8F70-293DC0F4F970}" destId="{6E896057-A467-4E4B-A5BD-ABA1E1ECEFD4}" srcOrd="1" destOrd="0" parTransId="{68366911-948D-4C48-BD6D-1D994EAA47FC}" sibTransId="{B54AA99B-261A-4811-80D3-75A5FB536CEC}"/>
    <dgm:cxn modelId="{63269246-6E21-483B-9AAC-4F54B67829F3}" type="presOf" srcId="{6E896057-A467-4E4B-A5BD-ABA1E1ECEFD4}" destId="{0F2DEE2F-35EB-4B58-AD01-C9C158FD9363}" srcOrd="0" destOrd="0" presId="urn:microsoft.com/office/officeart/2018/2/layout/IconVerticalSolidList"/>
    <dgm:cxn modelId="{912EAD5B-0C69-4AD6-AF89-44661EAA68BA}" type="presOf" srcId="{66035AAD-AA02-491D-A13F-43890D2672A0}" destId="{4C8670E7-982E-4E39-8ADF-B5042FF08BC2}" srcOrd="0" destOrd="0" presId="urn:microsoft.com/office/officeart/2018/2/layout/IconVerticalSolidList"/>
    <dgm:cxn modelId="{597D4168-4718-47FC-B304-BE7C3652FE9E}" srcId="{33ABA494-CB12-4644-8F70-293DC0F4F970}" destId="{66035AAD-AA02-491D-A13F-43890D2672A0}" srcOrd="0" destOrd="0" parTransId="{AEE2379E-C1E0-4C22-9A8A-CB8AC82F140A}" sibTransId="{618528DB-2D49-4ABB-AA50-8C707C0C3B88}"/>
    <dgm:cxn modelId="{070FDCFB-A5A1-4778-8EA4-E7425BFC8252}" type="presOf" srcId="{33ABA494-CB12-4644-8F70-293DC0F4F970}" destId="{3F151018-3CFE-458A-8E27-2935430FD8F6}" srcOrd="0" destOrd="0" presId="urn:microsoft.com/office/officeart/2018/2/layout/IconVerticalSolidList"/>
    <dgm:cxn modelId="{6D607DDA-A2FD-4223-8B54-FE464D0593FA}" type="presParOf" srcId="{3F151018-3CFE-458A-8E27-2935430FD8F6}" destId="{50D49BCB-D3AB-443E-96D4-392AEF10B85E}" srcOrd="0" destOrd="0" presId="urn:microsoft.com/office/officeart/2018/2/layout/IconVerticalSolidList"/>
    <dgm:cxn modelId="{6DD052B4-CBE2-47AC-8FE4-191D670BF65D}" type="presParOf" srcId="{50D49BCB-D3AB-443E-96D4-392AEF10B85E}" destId="{C9079EC8-CEF2-4D36-BFC4-0DB69D66083A}" srcOrd="0" destOrd="0" presId="urn:microsoft.com/office/officeart/2018/2/layout/IconVerticalSolidList"/>
    <dgm:cxn modelId="{3EB523AE-FF85-46F3-A39E-76E91E21A598}" type="presParOf" srcId="{50D49BCB-D3AB-443E-96D4-392AEF10B85E}" destId="{DFA220B0-63BA-4DD6-B540-4B70C23CD75E}" srcOrd="1" destOrd="0" presId="urn:microsoft.com/office/officeart/2018/2/layout/IconVerticalSolidList"/>
    <dgm:cxn modelId="{F6F4210D-11FD-4B6B-8A9B-5BE9B0249BCF}" type="presParOf" srcId="{50D49BCB-D3AB-443E-96D4-392AEF10B85E}" destId="{D2A91BF9-09F8-4C8E-81CF-BE6849635453}" srcOrd="2" destOrd="0" presId="urn:microsoft.com/office/officeart/2018/2/layout/IconVerticalSolidList"/>
    <dgm:cxn modelId="{20E3AAF2-3ABB-4AA1-AED6-B9CF15775021}" type="presParOf" srcId="{50D49BCB-D3AB-443E-96D4-392AEF10B85E}" destId="{4C8670E7-982E-4E39-8ADF-B5042FF08BC2}" srcOrd="3" destOrd="0" presId="urn:microsoft.com/office/officeart/2018/2/layout/IconVerticalSolidList"/>
    <dgm:cxn modelId="{0F8511EF-8B4D-4C8C-B4D0-1636A31D0531}" type="presParOf" srcId="{3F151018-3CFE-458A-8E27-2935430FD8F6}" destId="{FCF78980-A131-422A-A782-0FD18B02C0CB}" srcOrd="1" destOrd="0" presId="urn:microsoft.com/office/officeart/2018/2/layout/IconVerticalSolidList"/>
    <dgm:cxn modelId="{51D771DB-C86D-48CF-8F75-856D30B1993E}" type="presParOf" srcId="{3F151018-3CFE-458A-8E27-2935430FD8F6}" destId="{11B4CBE4-3AC1-4B8F-98E9-D2E060FECE9A}" srcOrd="2" destOrd="0" presId="urn:microsoft.com/office/officeart/2018/2/layout/IconVerticalSolidList"/>
    <dgm:cxn modelId="{8B975389-D0FF-4522-928B-CFBC0154A5B1}" type="presParOf" srcId="{11B4CBE4-3AC1-4B8F-98E9-D2E060FECE9A}" destId="{37B3B510-5987-44E6-A595-52806D747D82}" srcOrd="0" destOrd="0" presId="urn:microsoft.com/office/officeart/2018/2/layout/IconVerticalSolidList"/>
    <dgm:cxn modelId="{08B29185-D360-438D-9859-4A98C69B0B3F}" type="presParOf" srcId="{11B4CBE4-3AC1-4B8F-98E9-D2E060FECE9A}" destId="{A95BEFC4-B10D-4DAD-94EF-86C2A0AE3349}" srcOrd="1" destOrd="0" presId="urn:microsoft.com/office/officeart/2018/2/layout/IconVerticalSolidList"/>
    <dgm:cxn modelId="{A0F2C237-91D5-444F-84A5-562B678DDF82}" type="presParOf" srcId="{11B4CBE4-3AC1-4B8F-98E9-D2E060FECE9A}" destId="{499DC6F0-7F44-41BA-8C75-AE60DB60ED21}" srcOrd="2" destOrd="0" presId="urn:microsoft.com/office/officeart/2018/2/layout/IconVerticalSolidList"/>
    <dgm:cxn modelId="{20EFA247-774E-47DF-A045-ED51D3778F57}" type="presParOf" srcId="{11B4CBE4-3AC1-4B8F-98E9-D2E060FECE9A}" destId="{0F2DEE2F-35EB-4B58-AD01-C9C158FD93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1F3918-3D44-4966-BF82-39BF13BE6B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7F4D4CA-A42C-4B3B-9786-DFC7D8554F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can use our employee data to predict what the expected monthly income should be for a given employee</a:t>
          </a:r>
        </a:p>
      </dgm:t>
    </dgm:pt>
    <dgm:pt modelId="{E7F0B0A8-94CC-48E0-A3A1-EC826D12D4BF}" type="parTrans" cxnId="{98321B85-CD24-46FF-8D81-92A0FCD5DACE}">
      <dgm:prSet/>
      <dgm:spPr/>
      <dgm:t>
        <a:bodyPr/>
        <a:lstStyle/>
        <a:p>
          <a:endParaRPr lang="en-US"/>
        </a:p>
      </dgm:t>
    </dgm:pt>
    <dgm:pt modelId="{A6BC2B30-1C05-47CD-A535-088B879AC0CF}" type="sibTrans" cxnId="{98321B85-CD24-46FF-8D81-92A0FCD5DACE}">
      <dgm:prSet/>
      <dgm:spPr/>
      <dgm:t>
        <a:bodyPr/>
        <a:lstStyle/>
        <a:p>
          <a:endParaRPr lang="en-US"/>
        </a:p>
      </dgm:t>
    </dgm:pt>
    <dgm:pt modelId="{FE944C67-9BE1-4909-8EB4-5D845BA39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 average, we were only $1120 off from each monthly income prediction</a:t>
          </a:r>
        </a:p>
      </dgm:t>
    </dgm:pt>
    <dgm:pt modelId="{49483EDC-41B2-48A3-AF51-70B7F5F78BFF}" type="parTrans" cxnId="{86D76920-71DC-4746-A3DB-BCB952890B3F}">
      <dgm:prSet/>
      <dgm:spPr/>
      <dgm:t>
        <a:bodyPr/>
        <a:lstStyle/>
        <a:p>
          <a:endParaRPr lang="en-US"/>
        </a:p>
      </dgm:t>
    </dgm:pt>
    <dgm:pt modelId="{047DA9FC-1B07-4FCB-93EE-8BF074B83335}" type="sibTrans" cxnId="{86D76920-71DC-4746-A3DB-BCB952890B3F}">
      <dgm:prSet/>
      <dgm:spPr/>
      <dgm:t>
        <a:bodyPr/>
        <a:lstStyle/>
        <a:p>
          <a:endParaRPr lang="en-US"/>
        </a:p>
      </dgm:t>
    </dgm:pt>
    <dgm:pt modelId="{42D22C1B-A925-48F6-8DEC-B90D63F7F7D2}" type="pres">
      <dgm:prSet presAssocID="{6B1F3918-3D44-4966-BF82-39BF13BE6BA5}" presName="root" presStyleCnt="0">
        <dgm:presLayoutVars>
          <dgm:dir/>
          <dgm:resizeHandles val="exact"/>
        </dgm:presLayoutVars>
      </dgm:prSet>
      <dgm:spPr/>
    </dgm:pt>
    <dgm:pt modelId="{FF2B5C00-894D-46B1-B6B3-EB7B05A25E1F}" type="pres">
      <dgm:prSet presAssocID="{17F4D4CA-A42C-4B3B-9786-DFC7D8554FC5}" presName="compNode" presStyleCnt="0"/>
      <dgm:spPr/>
    </dgm:pt>
    <dgm:pt modelId="{1C12C4B7-1F93-492A-82EB-3ECA99DF94DE}" type="pres">
      <dgm:prSet presAssocID="{17F4D4CA-A42C-4B3B-9786-DFC7D8554FC5}" presName="bgRect" presStyleLbl="bgShp" presStyleIdx="0" presStyleCnt="2"/>
      <dgm:spPr/>
    </dgm:pt>
    <dgm:pt modelId="{3BAC6F66-7B68-4483-BF4F-0F4111B4CD6A}" type="pres">
      <dgm:prSet presAssocID="{17F4D4CA-A42C-4B3B-9786-DFC7D8554FC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C016D32-161E-45B3-BFA7-C992B623A730}" type="pres">
      <dgm:prSet presAssocID="{17F4D4CA-A42C-4B3B-9786-DFC7D8554FC5}" presName="spaceRect" presStyleCnt="0"/>
      <dgm:spPr/>
    </dgm:pt>
    <dgm:pt modelId="{BD910899-0B39-400B-B83F-9ACBF074E218}" type="pres">
      <dgm:prSet presAssocID="{17F4D4CA-A42C-4B3B-9786-DFC7D8554FC5}" presName="parTx" presStyleLbl="revTx" presStyleIdx="0" presStyleCnt="2">
        <dgm:presLayoutVars>
          <dgm:chMax val="0"/>
          <dgm:chPref val="0"/>
        </dgm:presLayoutVars>
      </dgm:prSet>
      <dgm:spPr/>
    </dgm:pt>
    <dgm:pt modelId="{D99D80AF-FC2D-4411-AC4D-01829691BB17}" type="pres">
      <dgm:prSet presAssocID="{A6BC2B30-1C05-47CD-A535-088B879AC0CF}" presName="sibTrans" presStyleCnt="0"/>
      <dgm:spPr/>
    </dgm:pt>
    <dgm:pt modelId="{8A1470CE-40F1-49CB-A2F3-D9963C5D56C4}" type="pres">
      <dgm:prSet presAssocID="{FE944C67-9BE1-4909-8EB4-5D845BA39875}" presName="compNode" presStyleCnt="0"/>
      <dgm:spPr/>
    </dgm:pt>
    <dgm:pt modelId="{057E9FF1-3528-42DA-A18E-6DDE9B553054}" type="pres">
      <dgm:prSet presAssocID="{FE944C67-9BE1-4909-8EB4-5D845BA39875}" presName="bgRect" presStyleLbl="bgShp" presStyleIdx="1" presStyleCnt="2"/>
      <dgm:spPr/>
    </dgm:pt>
    <dgm:pt modelId="{5B2891DD-63C8-4A58-B42A-9583F34AA289}" type="pres">
      <dgm:prSet presAssocID="{FE944C67-9BE1-4909-8EB4-5D845BA3987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pee"/>
        </a:ext>
      </dgm:extLst>
    </dgm:pt>
    <dgm:pt modelId="{16D80318-4703-4FA8-AC48-D2B23D7D0A1F}" type="pres">
      <dgm:prSet presAssocID="{FE944C67-9BE1-4909-8EB4-5D845BA39875}" presName="spaceRect" presStyleCnt="0"/>
      <dgm:spPr/>
    </dgm:pt>
    <dgm:pt modelId="{B8FC28E4-790A-4D89-88CF-53BCAECDD20F}" type="pres">
      <dgm:prSet presAssocID="{FE944C67-9BE1-4909-8EB4-5D845BA3987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6D76920-71DC-4746-A3DB-BCB952890B3F}" srcId="{6B1F3918-3D44-4966-BF82-39BF13BE6BA5}" destId="{FE944C67-9BE1-4909-8EB4-5D845BA39875}" srcOrd="1" destOrd="0" parTransId="{49483EDC-41B2-48A3-AF51-70B7F5F78BFF}" sibTransId="{047DA9FC-1B07-4FCB-93EE-8BF074B83335}"/>
    <dgm:cxn modelId="{E5737636-9E67-4048-A56D-152881F29669}" type="presOf" srcId="{17F4D4CA-A42C-4B3B-9786-DFC7D8554FC5}" destId="{BD910899-0B39-400B-B83F-9ACBF074E218}" srcOrd="0" destOrd="0" presId="urn:microsoft.com/office/officeart/2018/2/layout/IconVerticalSolidList"/>
    <dgm:cxn modelId="{CBCFFF64-82B8-E641-843D-DA5888ADB899}" type="presOf" srcId="{FE944C67-9BE1-4909-8EB4-5D845BA39875}" destId="{B8FC28E4-790A-4D89-88CF-53BCAECDD20F}" srcOrd="0" destOrd="0" presId="urn:microsoft.com/office/officeart/2018/2/layout/IconVerticalSolidList"/>
    <dgm:cxn modelId="{98321B85-CD24-46FF-8D81-92A0FCD5DACE}" srcId="{6B1F3918-3D44-4966-BF82-39BF13BE6BA5}" destId="{17F4D4CA-A42C-4B3B-9786-DFC7D8554FC5}" srcOrd="0" destOrd="0" parTransId="{E7F0B0A8-94CC-48E0-A3A1-EC826D12D4BF}" sibTransId="{A6BC2B30-1C05-47CD-A535-088B879AC0CF}"/>
    <dgm:cxn modelId="{EE831489-EC4C-8F43-8CC7-BED93C01E223}" type="presOf" srcId="{6B1F3918-3D44-4966-BF82-39BF13BE6BA5}" destId="{42D22C1B-A925-48F6-8DEC-B90D63F7F7D2}" srcOrd="0" destOrd="0" presId="urn:microsoft.com/office/officeart/2018/2/layout/IconVerticalSolidList"/>
    <dgm:cxn modelId="{DABAA192-CF2D-2546-9492-3E4856D52C54}" type="presParOf" srcId="{42D22C1B-A925-48F6-8DEC-B90D63F7F7D2}" destId="{FF2B5C00-894D-46B1-B6B3-EB7B05A25E1F}" srcOrd="0" destOrd="0" presId="urn:microsoft.com/office/officeart/2018/2/layout/IconVerticalSolidList"/>
    <dgm:cxn modelId="{8B0A627D-7FF7-7749-A6B3-334759EA7300}" type="presParOf" srcId="{FF2B5C00-894D-46B1-B6B3-EB7B05A25E1F}" destId="{1C12C4B7-1F93-492A-82EB-3ECA99DF94DE}" srcOrd="0" destOrd="0" presId="urn:microsoft.com/office/officeart/2018/2/layout/IconVerticalSolidList"/>
    <dgm:cxn modelId="{676AFE0F-1639-9F46-A12F-7F5426688AC0}" type="presParOf" srcId="{FF2B5C00-894D-46B1-B6B3-EB7B05A25E1F}" destId="{3BAC6F66-7B68-4483-BF4F-0F4111B4CD6A}" srcOrd="1" destOrd="0" presId="urn:microsoft.com/office/officeart/2018/2/layout/IconVerticalSolidList"/>
    <dgm:cxn modelId="{8ADEE4AB-C4CF-F14A-B4B1-982DD4DCAB42}" type="presParOf" srcId="{FF2B5C00-894D-46B1-B6B3-EB7B05A25E1F}" destId="{DC016D32-161E-45B3-BFA7-C992B623A730}" srcOrd="2" destOrd="0" presId="urn:microsoft.com/office/officeart/2018/2/layout/IconVerticalSolidList"/>
    <dgm:cxn modelId="{5B87D9E6-9649-D940-8568-E2D6222EF9B8}" type="presParOf" srcId="{FF2B5C00-894D-46B1-B6B3-EB7B05A25E1F}" destId="{BD910899-0B39-400B-B83F-9ACBF074E218}" srcOrd="3" destOrd="0" presId="urn:microsoft.com/office/officeart/2018/2/layout/IconVerticalSolidList"/>
    <dgm:cxn modelId="{4A7BC281-FEC1-8842-B92A-C67469CD1554}" type="presParOf" srcId="{42D22C1B-A925-48F6-8DEC-B90D63F7F7D2}" destId="{D99D80AF-FC2D-4411-AC4D-01829691BB17}" srcOrd="1" destOrd="0" presId="urn:microsoft.com/office/officeart/2018/2/layout/IconVerticalSolidList"/>
    <dgm:cxn modelId="{0A420B83-452A-5346-8032-2561B2CCA82B}" type="presParOf" srcId="{42D22C1B-A925-48F6-8DEC-B90D63F7F7D2}" destId="{8A1470CE-40F1-49CB-A2F3-D9963C5D56C4}" srcOrd="2" destOrd="0" presId="urn:microsoft.com/office/officeart/2018/2/layout/IconVerticalSolidList"/>
    <dgm:cxn modelId="{2B051DA6-6721-B54C-94B3-468B102314C6}" type="presParOf" srcId="{8A1470CE-40F1-49CB-A2F3-D9963C5D56C4}" destId="{057E9FF1-3528-42DA-A18E-6DDE9B553054}" srcOrd="0" destOrd="0" presId="urn:microsoft.com/office/officeart/2018/2/layout/IconVerticalSolidList"/>
    <dgm:cxn modelId="{FB721DB1-6372-E24D-AFC8-E0E1B87E0975}" type="presParOf" srcId="{8A1470CE-40F1-49CB-A2F3-D9963C5D56C4}" destId="{5B2891DD-63C8-4A58-B42A-9583F34AA289}" srcOrd="1" destOrd="0" presId="urn:microsoft.com/office/officeart/2018/2/layout/IconVerticalSolidList"/>
    <dgm:cxn modelId="{6FEAA176-B400-E549-9A20-7F1345555CCF}" type="presParOf" srcId="{8A1470CE-40F1-49CB-A2F3-D9963C5D56C4}" destId="{16D80318-4703-4FA8-AC48-D2B23D7D0A1F}" srcOrd="2" destOrd="0" presId="urn:microsoft.com/office/officeart/2018/2/layout/IconVerticalSolidList"/>
    <dgm:cxn modelId="{BD16BCA0-CCC3-4A40-865B-5D242BC0A8BA}" type="presParOf" srcId="{8A1470CE-40F1-49CB-A2F3-D9963C5D56C4}" destId="{B8FC28E4-790A-4D89-88CF-53BCAECDD2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79EC8-CEF2-4D36-BFC4-0DB69D66083A}">
      <dsp:nvSpPr>
        <dsp:cNvPr id="0" name=""/>
        <dsp:cNvSpPr/>
      </dsp:nvSpPr>
      <dsp:spPr>
        <a:xfrm>
          <a:off x="0" y="765233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220B0-63BA-4DD6-B540-4B70C23CD75E}">
      <dsp:nvSpPr>
        <dsp:cNvPr id="0" name=""/>
        <dsp:cNvSpPr/>
      </dsp:nvSpPr>
      <dsp:spPr>
        <a:xfrm>
          <a:off x="427353" y="1083100"/>
          <a:ext cx="777006" cy="77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670E7-982E-4E39-8ADF-B5042FF08BC2}">
      <dsp:nvSpPr>
        <dsp:cNvPr id="0" name=""/>
        <dsp:cNvSpPr/>
      </dsp:nvSpPr>
      <dsp:spPr>
        <a:xfrm>
          <a:off x="1631713" y="765233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Our extensive employee database has allowed us to build an accurate predictive model for employee attrition</a:t>
          </a:r>
        </a:p>
      </dsp:txBody>
      <dsp:txXfrm>
        <a:off x="1631713" y="765233"/>
        <a:ext cx="5380656" cy="1412739"/>
      </dsp:txXfrm>
    </dsp:sp>
    <dsp:sp modelId="{37B3B510-5987-44E6-A595-52806D747D82}">
      <dsp:nvSpPr>
        <dsp:cNvPr id="0" name=""/>
        <dsp:cNvSpPr/>
      </dsp:nvSpPr>
      <dsp:spPr>
        <a:xfrm>
          <a:off x="0" y="2531157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BEFC4-B10D-4DAD-94EF-86C2A0AE3349}">
      <dsp:nvSpPr>
        <dsp:cNvPr id="0" name=""/>
        <dsp:cNvSpPr/>
      </dsp:nvSpPr>
      <dsp:spPr>
        <a:xfrm>
          <a:off x="427353" y="2849024"/>
          <a:ext cx="777006" cy="77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DEE2F-35EB-4B58-AD01-C9C158FD9363}">
      <dsp:nvSpPr>
        <dsp:cNvPr id="0" name=""/>
        <dsp:cNvSpPr/>
      </dsp:nvSpPr>
      <dsp:spPr>
        <a:xfrm>
          <a:off x="1631713" y="2531157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88.5% accuracy in predicting employee attrition</a:t>
          </a:r>
        </a:p>
      </dsp:txBody>
      <dsp:txXfrm>
        <a:off x="1631713" y="2531157"/>
        <a:ext cx="5380656" cy="1412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2C4B7-1F93-492A-82EB-3ECA99DF94DE}">
      <dsp:nvSpPr>
        <dsp:cNvPr id="0" name=""/>
        <dsp:cNvSpPr/>
      </dsp:nvSpPr>
      <dsp:spPr>
        <a:xfrm>
          <a:off x="0" y="765233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C6F66-7B68-4483-BF4F-0F4111B4CD6A}">
      <dsp:nvSpPr>
        <dsp:cNvPr id="0" name=""/>
        <dsp:cNvSpPr/>
      </dsp:nvSpPr>
      <dsp:spPr>
        <a:xfrm>
          <a:off x="427353" y="1083100"/>
          <a:ext cx="777006" cy="77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10899-0B39-400B-B83F-9ACBF074E218}">
      <dsp:nvSpPr>
        <dsp:cNvPr id="0" name=""/>
        <dsp:cNvSpPr/>
      </dsp:nvSpPr>
      <dsp:spPr>
        <a:xfrm>
          <a:off x="1631713" y="765233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can use our employee data to predict what the expected monthly income should be for a given employee</a:t>
          </a:r>
        </a:p>
      </dsp:txBody>
      <dsp:txXfrm>
        <a:off x="1631713" y="765233"/>
        <a:ext cx="5380656" cy="1412739"/>
      </dsp:txXfrm>
    </dsp:sp>
    <dsp:sp modelId="{057E9FF1-3528-42DA-A18E-6DDE9B553054}">
      <dsp:nvSpPr>
        <dsp:cNvPr id="0" name=""/>
        <dsp:cNvSpPr/>
      </dsp:nvSpPr>
      <dsp:spPr>
        <a:xfrm>
          <a:off x="0" y="2531157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891DD-63C8-4A58-B42A-9583F34AA289}">
      <dsp:nvSpPr>
        <dsp:cNvPr id="0" name=""/>
        <dsp:cNvSpPr/>
      </dsp:nvSpPr>
      <dsp:spPr>
        <a:xfrm>
          <a:off x="427353" y="2849024"/>
          <a:ext cx="777006" cy="77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C28E4-790A-4D89-88CF-53BCAECDD20F}">
      <dsp:nvSpPr>
        <dsp:cNvPr id="0" name=""/>
        <dsp:cNvSpPr/>
      </dsp:nvSpPr>
      <dsp:spPr>
        <a:xfrm>
          <a:off x="1631713" y="2531157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On average, we were only $1120 off from each monthly income prediction</a:t>
          </a:r>
        </a:p>
      </dsp:txBody>
      <dsp:txXfrm>
        <a:off x="1631713" y="2531157"/>
        <a:ext cx="5380656" cy="1412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A61BD-08E7-B44B-86BD-FBC3C411C77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D3500-079A-5440-854D-CFCAA0100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9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D3500-079A-5440-854D-CFCAA01009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1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D3500-079A-5440-854D-CFCAA01009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3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D3500-079A-5440-854D-CFCAA01009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D3500-079A-5440-854D-CFCAA01009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8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9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3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1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4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9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38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965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84" r:id="rId5"/>
    <p:sldLayoutId id="2147483678" r:id="rId6"/>
    <p:sldLayoutId id="2147483679" r:id="rId7"/>
    <p:sldLayoutId id="2147483680" r:id="rId8"/>
    <p:sldLayoutId id="2147483683" r:id="rId9"/>
    <p:sldLayoutId id="2147483682" r:id="rId10"/>
    <p:sldLayoutId id="214748368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5436F-1237-C447-B303-B5BBF409F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1552397"/>
            <a:ext cx="7231784" cy="3654081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Case Study 2: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What we can predict from our Employee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CD55E-76F9-BA4D-926A-A80AFC49C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9871" y="1552397"/>
            <a:ext cx="3610575" cy="3654082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Angelo Bravo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503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8733D19-FF76-4DF6-985F-DB050AF87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74510-11E8-6149-A7FC-760686787A81}"/>
              </a:ext>
            </a:extLst>
          </p:cNvPr>
          <p:cNvSpPr txBox="1">
            <a:spLocks/>
          </p:cNvSpPr>
          <p:nvPr/>
        </p:nvSpPr>
        <p:spPr>
          <a:xfrm>
            <a:off x="378319" y="184956"/>
            <a:ext cx="10993549" cy="1153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Employee Attrition  vs No-Attrition: </a:t>
            </a:r>
            <a:r>
              <a:rPr lang="en-US" b="1" dirty="0"/>
              <a:t>similarities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8931767-514A-4E70-9129-DB6B46BFA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92556C3-D615-4E70-B4AD-7791DE6BB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468424-DF72-426E-8DB3-F91B8857C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ADA8A-EB9F-3344-BD03-4D5FF198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07252"/>
            <a:ext cx="5931978" cy="412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23EC69-F014-BA45-B3C2-E9200EA4E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022" y="1607252"/>
            <a:ext cx="5931978" cy="41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82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8733D19-FF76-4DF6-985F-DB050AF87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74510-11E8-6149-A7FC-760686787A81}"/>
              </a:ext>
            </a:extLst>
          </p:cNvPr>
          <p:cNvSpPr txBox="1">
            <a:spLocks/>
          </p:cNvSpPr>
          <p:nvPr/>
        </p:nvSpPr>
        <p:spPr>
          <a:xfrm>
            <a:off x="378319" y="184956"/>
            <a:ext cx="10993549" cy="1153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Employee Attrition  vs No-Attrition: </a:t>
            </a:r>
            <a:r>
              <a:rPr lang="en-US" b="1" dirty="0"/>
              <a:t>Differences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8931767-514A-4E70-9129-DB6B46BFA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92556C3-D615-4E70-B4AD-7791DE6BB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468424-DF72-426E-8DB3-F91B8857C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F6E400-DEE7-D642-889F-54A181BF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91" y="1607252"/>
            <a:ext cx="5927452" cy="4122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28240D-2BC6-9F48-8673-62D6247D4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87" y="1607253"/>
            <a:ext cx="5927451" cy="41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5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41DA-AC8A-804A-B06F-9A705368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Predicting employee attrition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ED357A-52E3-4C61-9CD4-D24C0C460D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1288649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8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BDA925-6C4F-CD4B-9DE4-1AA78499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Employee monthly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75BA8-F723-E847-A327-A202C1884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166" y="678047"/>
            <a:ext cx="7439268" cy="51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4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90EE4-4028-C444-9540-CFA043E2F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7"/>
            <a:ext cx="10870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6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88D3B9-6396-454B-8824-F05D74C14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2AABBB-8B54-B945-9F79-54664EA8913E}"/>
              </a:ext>
            </a:extLst>
          </p:cNvPr>
          <p:cNvSpPr txBox="1"/>
          <p:nvPr/>
        </p:nvSpPr>
        <p:spPr>
          <a:xfrm>
            <a:off x="8040413" y="6011494"/>
            <a:ext cx="33819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</a:t>
            </a:r>
            <a:r>
              <a:rPr lang="en-US" sz="1400" dirty="0"/>
              <a:t>HR	     Research	           Sales</a:t>
            </a:r>
          </a:p>
        </p:txBody>
      </p:sp>
    </p:spTree>
    <p:extLst>
      <p:ext uri="{BB962C8B-B14F-4D97-AF65-F5344CB8AC3E}">
        <p14:creationId xmlns:p14="http://schemas.microsoft.com/office/powerpoint/2010/main" val="222949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6F4FB-A103-4F42-AE26-6019E100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Predicting Employee Monthly Income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67BEA5-228E-4763-BED8-1C29BFEE98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034235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5708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BDAE-4FDB-9549-9998-F4079293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38373335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115</Words>
  <Application>Microsoft Macintosh PowerPoint</Application>
  <PresentationFormat>Widescreen</PresentationFormat>
  <Paragraphs>17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Gill Sans MT</vt:lpstr>
      <vt:lpstr>Wingdings 2</vt:lpstr>
      <vt:lpstr>DividendVTI</vt:lpstr>
      <vt:lpstr>Case Study 2: What we can predict from our Employee Data</vt:lpstr>
      <vt:lpstr>PowerPoint Presentation</vt:lpstr>
      <vt:lpstr>PowerPoint Presentation</vt:lpstr>
      <vt:lpstr>Predicting employee attrition</vt:lpstr>
      <vt:lpstr>Employee monthly income</vt:lpstr>
      <vt:lpstr>PowerPoint Presentation</vt:lpstr>
      <vt:lpstr>PowerPoint Presentation</vt:lpstr>
      <vt:lpstr>Predicting Employee Monthly Income</vt:lpstr>
      <vt:lpstr>      Thank you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2: What we can predict from our Employee Data</dc:title>
  <dc:creator>bravo.angelo1534@gmail.com</dc:creator>
  <cp:lastModifiedBy>bravo.angelo1534@gmail.com</cp:lastModifiedBy>
  <cp:revision>3</cp:revision>
  <dcterms:created xsi:type="dcterms:W3CDTF">2019-12-12T07:09:04Z</dcterms:created>
  <dcterms:modified xsi:type="dcterms:W3CDTF">2019-12-12T07:31:07Z</dcterms:modified>
</cp:coreProperties>
</file>